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8" r:id="rId3"/>
    <p:sldId id="277" r:id="rId4"/>
    <p:sldId id="278" r:id="rId5"/>
    <p:sldId id="326" r:id="rId6"/>
    <p:sldId id="327" r:id="rId7"/>
    <p:sldId id="328" r:id="rId8"/>
    <p:sldId id="329" r:id="rId9"/>
    <p:sldId id="319" r:id="rId10"/>
    <p:sldId id="325" r:id="rId11"/>
    <p:sldId id="334" r:id="rId12"/>
    <p:sldId id="330" r:id="rId13"/>
    <p:sldId id="331" r:id="rId14"/>
    <p:sldId id="332" r:id="rId15"/>
    <p:sldId id="333" r:id="rId16"/>
    <p:sldId id="324" r:id="rId17"/>
    <p:sldId id="335" r:id="rId18"/>
    <p:sldId id="336" r:id="rId19"/>
    <p:sldId id="337" r:id="rId20"/>
    <p:sldId id="338" r:id="rId21"/>
    <p:sldId id="30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  <a:srgbClr val="ED7D31"/>
    <a:srgbClr val="FFC000"/>
    <a:srgbClr val="FFFFFF"/>
    <a:srgbClr val="3E892F"/>
    <a:srgbClr val="2A5E20"/>
    <a:srgbClr val="6DAFC7"/>
    <a:srgbClr val="669CAF"/>
    <a:srgbClr val="86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7df40b88984171c" providerId="LiveId" clId="{B0D472C0-6587-411B-BD52-30FEEA55B04A}"/>
    <pc:docChg chg="custSel modSld">
      <pc:chgData name="" userId="47df40b88984171c" providerId="LiveId" clId="{B0D472C0-6587-411B-BD52-30FEEA55B04A}" dt="2022-05-12T00:52:35.980" v="1177" actId="20577"/>
      <pc:docMkLst>
        <pc:docMk/>
      </pc:docMkLst>
      <pc:sldChg chg="modSp modAnim">
        <pc:chgData name="" userId="47df40b88984171c" providerId="LiveId" clId="{B0D472C0-6587-411B-BD52-30FEEA55B04A}" dt="2022-05-12T00:48:52.625" v="638" actId="20578"/>
        <pc:sldMkLst>
          <pc:docMk/>
          <pc:sldMk cId="411199861" sldId="337"/>
        </pc:sldMkLst>
        <pc:spChg chg="mod">
          <ac:chgData name="" userId="47df40b88984171c" providerId="LiveId" clId="{B0D472C0-6587-411B-BD52-30FEEA55B04A}" dt="2022-05-12T00:48:52.625" v="638" actId="20578"/>
          <ac:spMkLst>
            <pc:docMk/>
            <pc:sldMk cId="411199861" sldId="337"/>
            <ac:spMk id="19" creationId="{7D452D87-8703-4CDC-A58B-1841091D59C3}"/>
          </ac:spMkLst>
        </pc:spChg>
      </pc:sldChg>
      <pc:sldChg chg="modSp">
        <pc:chgData name="" userId="47df40b88984171c" providerId="LiveId" clId="{B0D472C0-6587-411B-BD52-30FEEA55B04A}" dt="2022-05-12T00:52:35.980" v="1177" actId="20577"/>
        <pc:sldMkLst>
          <pc:docMk/>
          <pc:sldMk cId="2520756180" sldId="338"/>
        </pc:sldMkLst>
        <pc:spChg chg="mod">
          <ac:chgData name="" userId="47df40b88984171c" providerId="LiveId" clId="{B0D472C0-6587-411B-BD52-30FEEA55B04A}" dt="2022-05-12T00:52:35.980" v="1177" actId="20577"/>
          <ac:spMkLst>
            <pc:docMk/>
            <pc:sldMk cId="2520756180" sldId="338"/>
            <ac:spMk id="19" creationId="{AD20470F-14BC-427B-9ADF-DF3E469BE9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040F-C3F5-4DDA-8051-7412F234C9B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040E-7553-4160-B111-88F559D7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E2D5-2141-4D8A-A339-3669454D5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2D957-45C5-4167-B857-2885EC3F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1628-44EB-431F-A881-8BE91081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9F57-E651-4835-AA0C-AD2D4C10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983B-74AD-4F98-959D-D218C4E5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6ACE-40F9-4594-9777-D3E8E2B1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03618-32C5-4F8D-9765-F74C8CA15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EB72-2D22-4900-B3F5-8DA56490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A598-44FE-433F-9770-CE5D3D7A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CFF0-879C-488C-979A-159CBE2E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2502F-DACD-47E3-858A-C517394A0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379E4-8ADE-4AC8-86ED-5273A0AE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84EE-FD0E-4129-9F56-6CC6258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DE0F5-FA93-4591-A058-857FCB96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2A04-0238-48D4-82A7-E7B65669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4E7D-A6BC-4195-BF36-3EF0D6F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83EC-89BA-4719-A1EF-B0CAE953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823B-94C1-4443-9060-2330B1A3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A08B-F6A3-438C-8EB9-4A5C1C7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9D70C-4086-414B-A732-672D10EA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2D89-8407-4F19-8F39-17DC7B6C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EF97-0205-42E2-8C2D-964701D2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1A67-7DAD-47B2-B8B3-1BE837BF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48FA-9F87-490B-919F-2938156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1723-CFD1-47CB-BDFC-3EC575D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FD50-8EAE-4229-8968-0C10889D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9689-3043-4D75-9A9C-A9DCD1E5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861F-A093-458F-8A43-F8B14B88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957A-C15C-4BAF-B801-C674970A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FEB1-7EFF-4329-9A81-530710F0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1E954-3616-46B1-B1EF-B25547E4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3170-9073-4C88-A8A0-1F6718E9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DFA2F-34CE-42DD-B7D2-4099676E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1F3AA-A39D-40A0-89C6-48BE25D8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D1A07-08B7-4DAB-9882-48FD6EECD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12D81-C4E1-422B-9BE1-A6CC09C6C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D3FEA-71EF-4405-882C-5A22290E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4BE3D-ECEF-4661-A87D-7C502544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2FA3D-AB8A-45F1-8D83-D8026657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C10D-18F7-4AC7-AF54-5E84DBBB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02BD6-2AC8-4678-B9F8-87E961C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1D4E6-E93D-40D6-8041-F3F04C42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A6EB-CFED-4479-ACCF-4A1A1B1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E5139-DA0D-4AFA-99D6-24A5BCB3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23C2-91E2-46B2-866C-85880CFB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865E-98FC-4710-A972-7D840711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D805-3F00-465E-9CA9-DEA47A73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ECEA-AD0E-4701-871F-6F7B54FC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65415-F011-4092-8BC9-70BBC42DD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5B721-D4F4-42C0-A912-280C4CE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9B958-5805-43F8-9CC4-82943B44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2F25-F7D6-4B3A-908A-FD15E1DA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5DE2-B1F9-40D2-8798-D29A0F46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AF217-1BED-4AA5-9453-3125833F6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3401D-9F73-4028-995A-EA766826A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B8DFD-FD70-4D7A-81D7-143F3D7F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1B85-6DA8-42E0-8670-ACC7A8FF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460C-6B25-47DA-8072-D393490F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09432-56BB-4DEB-A6ED-1B5B1E52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DCFC7-FBDE-4232-8F9C-0BA48E56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018A5-7143-475B-BF0F-56F9BA6F5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8A28-39FF-436D-A170-8A621B6F4E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488EB-0168-4342-8033-1BE824CE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2CB6-E3B2-46EE-A497-7725FEDDC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59FCDA07-71D4-4AE7-9393-2E1EFCB2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9B1A0F6A-D83D-477D-8672-41A330D56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65C9C6-E1D6-40D3-B6D8-1FF5254DF1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83F06F-E6AA-4D1C-A00B-71444B2B8C60}"/>
              </a:ext>
            </a:extLst>
          </p:cNvPr>
          <p:cNvGrpSpPr/>
          <p:nvPr/>
        </p:nvGrpSpPr>
        <p:grpSpPr>
          <a:xfrm>
            <a:off x="513382" y="980969"/>
            <a:ext cx="11286842" cy="3250155"/>
            <a:chOff x="207489" y="2049892"/>
            <a:chExt cx="11286842" cy="32501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7801E0-3065-42B9-A059-2700619DC7CE}"/>
                </a:ext>
              </a:extLst>
            </p:cNvPr>
            <p:cNvSpPr/>
            <p:nvPr/>
          </p:nvSpPr>
          <p:spPr>
            <a:xfrm>
              <a:off x="2270011" y="2049892"/>
              <a:ext cx="9224320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9900" cap="none" spc="0" dirty="0">
                  <a:ln w="44450" cmpd="sng">
                    <a:solidFill>
                      <a:schemeClr val="bg1"/>
                    </a:solidFill>
                  </a:ln>
                  <a:gradFill flip="none" rotWithShape="1">
                    <a:gsLst>
                      <a:gs pos="52000">
                        <a:srgbClr val="86C6DD"/>
                      </a:gs>
                      <a:gs pos="56000">
                        <a:srgbClr val="6DAFC7"/>
                      </a:gs>
                      <a:gs pos="47000">
                        <a:srgbClr val="52899C"/>
                      </a:gs>
                    </a:gsLst>
                    <a:lin ang="162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G</a:t>
              </a:r>
              <a:r>
                <a:rPr lang="en-US" sz="16600" cap="none" spc="0" dirty="0">
                  <a:ln w="44450" cmpd="sng">
                    <a:solidFill>
                      <a:schemeClr val="bg1"/>
                    </a:solidFill>
                  </a:ln>
                  <a:gradFill flip="none" rotWithShape="1">
                    <a:gsLst>
                      <a:gs pos="52000">
                        <a:srgbClr val="86C6DD"/>
                      </a:gs>
                      <a:gs pos="56000">
                        <a:srgbClr val="6DAFC7"/>
                      </a:gs>
                      <a:gs pos="47000">
                        <a:srgbClr val="52899C"/>
                      </a:gs>
                    </a:gsLst>
                    <a:lin ang="162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ATHER</a:t>
              </a:r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74B9ADE8-9DE4-4A2A-AD28-F05E6AE3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9" y="2591394"/>
              <a:ext cx="2195872" cy="20717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36653B-0B73-4E6A-8985-FD92CD7217A4}"/>
                </a:ext>
              </a:extLst>
            </p:cNvPr>
            <p:cNvSpPr/>
            <p:nvPr/>
          </p:nvSpPr>
          <p:spPr>
            <a:xfrm>
              <a:off x="562473" y="4746049"/>
              <a:ext cx="10698480" cy="553998"/>
            </a:xfrm>
            <a:prstGeom prst="rect">
              <a:avLst/>
            </a:prstGeom>
            <a:gradFill>
              <a:gsLst>
                <a:gs pos="72000">
                  <a:srgbClr val="3E892F"/>
                </a:gs>
                <a:gs pos="20000">
                  <a:srgbClr val="2A5E20"/>
                </a:gs>
              </a:gsLst>
              <a:lin ang="16200000" scaled="1"/>
            </a:gra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Opening our worship with scripture &amp; community</a:t>
              </a:r>
              <a:endParaRPr lang="en-US" sz="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yeka Bold Demo" panose="020005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5A02C2-C71F-486E-A84A-136D343D61EA}"/>
              </a:ext>
            </a:extLst>
          </p:cNvPr>
          <p:cNvSpPr/>
          <p:nvPr/>
        </p:nvSpPr>
        <p:spPr>
          <a:xfrm>
            <a:off x="746760" y="4608816"/>
            <a:ext cx="10698480" cy="1015663"/>
          </a:xfrm>
          <a:prstGeom prst="rect">
            <a:avLst/>
          </a:prstGeom>
          <a:solidFill>
            <a:srgbClr val="FFFFFF">
              <a:alpha val="25098"/>
            </a:srgb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yeka Bold Demo" panose="02000500000000000000" pitchFamily="2" charset="0"/>
              </a:rPr>
              <a:t>Feel free to grab refreshments and read the “overview” on the handout at your seat</a:t>
            </a:r>
          </a:p>
        </p:txBody>
      </p:sp>
    </p:spTree>
    <p:extLst>
      <p:ext uri="{BB962C8B-B14F-4D97-AF65-F5344CB8AC3E}">
        <p14:creationId xmlns:p14="http://schemas.microsoft.com/office/powerpoint/2010/main" val="42477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4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Conflict Resolution: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Quote from Marshall B. Rosenberg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5"/>
            <a:ext cx="11292115" cy="3732214"/>
          </a:xfrm>
        </p:spPr>
        <p:txBody>
          <a:bodyPr anchor="ctr">
            <a:normAutofit/>
          </a:bodyPr>
          <a:lstStyle/>
          <a:p>
            <a:pPr marL="115887" indent="0" algn="ctr">
              <a:spcAft>
                <a:spcPts val="1200"/>
              </a:spcAft>
              <a:buNone/>
            </a:pPr>
            <a:r>
              <a:rPr lang="en-US" sz="5400" dirty="0"/>
              <a:t>“To practice the process of conflict resolution, we must completely abandon the goal of getting people to do what we want.”</a:t>
            </a:r>
          </a:p>
        </p:txBody>
      </p:sp>
    </p:spTree>
    <p:extLst>
      <p:ext uri="{BB962C8B-B14F-4D97-AF65-F5344CB8AC3E}">
        <p14:creationId xmlns:p14="http://schemas.microsoft.com/office/powerpoint/2010/main" val="26671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97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Compatibility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0" y="1484101"/>
            <a:ext cx="11292115" cy="4828563"/>
          </a:xfrm>
        </p:spPr>
        <p:txBody>
          <a:bodyPr anchor="ctr">
            <a:normAutofit fontScale="85000" lnSpcReduction="20000"/>
          </a:bodyPr>
          <a:lstStyle/>
          <a:p>
            <a:pPr marL="115887" indent="0" algn="ctr">
              <a:spcAft>
                <a:spcPts val="1200"/>
              </a:spcAft>
              <a:buNone/>
            </a:pPr>
            <a:r>
              <a:rPr lang="en-US" sz="5400" i="1" dirty="0"/>
              <a:t>Colors can be complimentary or </a:t>
            </a:r>
            <a:br>
              <a:rPr lang="en-US" sz="5400" i="1" dirty="0"/>
            </a:br>
            <a:r>
              <a:rPr lang="en-US" sz="5400" i="1" dirty="0"/>
              <a:t>they can conflict with one another:</a:t>
            </a:r>
          </a:p>
          <a:p>
            <a:pPr marL="115887" indent="0" algn="ctr">
              <a:spcAft>
                <a:spcPts val="1200"/>
              </a:spcAft>
              <a:buNone/>
            </a:pPr>
            <a:endParaRPr lang="en-US" sz="1400" dirty="0"/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5400" b="1" dirty="0">
                <a:solidFill>
                  <a:schemeClr val="accent6"/>
                </a:solidFill>
              </a:rPr>
              <a:t>Green</a:t>
            </a:r>
            <a:r>
              <a:rPr lang="en-US" sz="5400" dirty="0"/>
              <a:t>/</a:t>
            </a:r>
            <a:r>
              <a:rPr lang="en-US" sz="5400" b="1" dirty="0">
                <a:solidFill>
                  <a:schemeClr val="accent2"/>
                </a:solidFill>
              </a:rPr>
              <a:t>Orange</a:t>
            </a:r>
            <a:r>
              <a:rPr lang="en-US" sz="5400" dirty="0"/>
              <a:t> Compliment</a:t>
            </a: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Gold</a:t>
            </a:r>
            <a:r>
              <a:rPr lang="en-US" sz="5400" dirty="0"/>
              <a:t>/</a:t>
            </a:r>
            <a:r>
              <a:rPr lang="en-US" sz="5400" b="1" dirty="0">
                <a:solidFill>
                  <a:schemeClr val="accent1"/>
                </a:solidFill>
              </a:rPr>
              <a:t>Blue</a:t>
            </a:r>
            <a:r>
              <a:rPr lang="en-US" sz="5400" dirty="0"/>
              <a:t> Compliment</a:t>
            </a: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5400" b="1" dirty="0">
                <a:solidFill>
                  <a:schemeClr val="accent6"/>
                </a:solidFill>
              </a:rPr>
              <a:t>Green</a:t>
            </a:r>
            <a:r>
              <a:rPr lang="en-US" sz="5400" dirty="0"/>
              <a:t>/</a:t>
            </a:r>
            <a:r>
              <a:rPr lang="en-US" sz="5400" b="1" dirty="0">
                <a:solidFill>
                  <a:schemeClr val="accent1"/>
                </a:solidFill>
              </a:rPr>
              <a:t>Blue</a:t>
            </a:r>
            <a:r>
              <a:rPr lang="en-US" sz="5400" dirty="0"/>
              <a:t> Conflict</a:t>
            </a: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Gold</a:t>
            </a:r>
            <a:r>
              <a:rPr lang="en-US" sz="5400" dirty="0"/>
              <a:t>/</a:t>
            </a:r>
            <a:r>
              <a:rPr lang="en-US" sz="5400" b="1" dirty="0">
                <a:solidFill>
                  <a:schemeClr val="accent2"/>
                </a:solidFill>
              </a:rPr>
              <a:t>Orange</a:t>
            </a:r>
            <a:r>
              <a:rPr lang="en-US" sz="5400" dirty="0"/>
              <a:t> Conflict.”</a:t>
            </a:r>
          </a:p>
        </p:txBody>
      </p:sp>
    </p:spTree>
    <p:extLst>
      <p:ext uri="{BB962C8B-B14F-4D97-AF65-F5344CB8AC3E}">
        <p14:creationId xmlns:p14="http://schemas.microsoft.com/office/powerpoint/2010/main" val="8485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Frustrates others by: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8" y="545334"/>
            <a:ext cx="10305139" cy="2449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planning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conflict/suppressing problems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passive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too generous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Reacting out of emotion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BD5815DA-9C3A-4E24-B570-0531375F8E10}"/>
              </a:ext>
            </a:extLst>
          </p:cNvPr>
          <p:cNvSpPr txBox="1">
            <a:spLocks/>
          </p:cNvSpPr>
          <p:nvPr/>
        </p:nvSpPr>
        <p:spPr>
          <a:xfrm>
            <a:off x="838197" y="2994618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Are frustrated by: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2AA42F-2788-4EA1-BBAD-FEA088DD9A62}"/>
              </a:ext>
            </a:extLst>
          </p:cNvPr>
          <p:cNvSpPr txBox="1">
            <a:spLocks/>
          </p:cNvSpPr>
          <p:nvPr/>
        </p:nvSpPr>
        <p:spPr>
          <a:xfrm>
            <a:off x="1048658" y="3539952"/>
            <a:ext cx="10305139" cy="2449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rejection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Harsh criticism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sarcasm (especially on their behalf)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9B027-930F-4199-8683-39E8501CFE4B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6315FC-9797-41B4-815B-7EEA99D1CF02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97D738-2B44-4DDF-8D45-B346064D44F6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E60649-3B41-42BB-AB4B-A8D293A88494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D6E179-028C-4BBC-95D6-7D49F5FDE746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2E171E77-AEB7-4976-9555-23842BBC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Frustrates others by: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4DC0F588-E84B-43A6-B08E-2EC1FED3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8" y="545334"/>
            <a:ext cx="10305139" cy="2449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controlling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too much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Judgmental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to plan for everything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Obsessing over details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AD6FFAFF-D2A4-4E57-A273-90B98D8EA98E}"/>
              </a:ext>
            </a:extLst>
          </p:cNvPr>
          <p:cNvSpPr txBox="1">
            <a:spLocks/>
          </p:cNvSpPr>
          <p:nvPr/>
        </p:nvSpPr>
        <p:spPr>
          <a:xfrm>
            <a:off x="838197" y="2994618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Are frustrated by: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617F988-534B-467D-B414-43DEAC6E8F19}"/>
              </a:ext>
            </a:extLst>
          </p:cNvPr>
          <p:cNvSpPr txBox="1">
            <a:spLocks/>
          </p:cNvSpPr>
          <p:nvPr/>
        </p:nvSpPr>
        <p:spPr>
          <a:xfrm>
            <a:off x="1048658" y="3539952"/>
            <a:ext cx="10305139" cy="2449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being irresponsible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planning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discipline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Laziness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taking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E1B515-E221-4E90-BB38-1975DACC6DF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31D250-2347-4ED2-A725-5AB3251C46FA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A0DF4-A703-4511-A751-FAEA40DE6E9C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B73000-3D74-4C9D-813A-660885CBE6A6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D5CE3-608A-4472-828B-98F9527F1D0B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3CC20BA1-1E64-4DB6-9FFA-90302A84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Frustrates others by: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2B64F00-1F3D-458C-BE7B-6DFF2077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8" y="545334"/>
            <a:ext cx="10305139" cy="2449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Ignoring rules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undisciplined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“out-loud”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Impulsive behavior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Sarcasm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F37D6BD7-865D-4656-8BB7-F48E8A4D607C}"/>
              </a:ext>
            </a:extLst>
          </p:cNvPr>
          <p:cNvSpPr txBox="1">
            <a:spLocks/>
          </p:cNvSpPr>
          <p:nvPr/>
        </p:nvSpPr>
        <p:spPr>
          <a:xfrm>
            <a:off x="838197" y="2994618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Are frustrated by: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19FBAEA-A832-4475-80BE-49F515EB747C}"/>
              </a:ext>
            </a:extLst>
          </p:cNvPr>
          <p:cNvSpPr txBox="1">
            <a:spLocks/>
          </p:cNvSpPr>
          <p:nvPr/>
        </p:nvSpPr>
        <p:spPr>
          <a:xfrm>
            <a:off x="1048658" y="3539952"/>
            <a:ext cx="10305139" cy="2449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Boring routines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adventure/fun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structure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that takes “too long”</a:t>
            </a:r>
          </a:p>
        </p:txBody>
      </p:sp>
    </p:spTree>
    <p:extLst>
      <p:ext uri="{BB962C8B-B14F-4D97-AF65-F5344CB8AC3E}">
        <p14:creationId xmlns:p14="http://schemas.microsoft.com/office/powerpoint/2010/main" val="3665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2EB056-DB6C-4A6F-85F1-F6396A531F4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41863E-89CB-4113-919B-A9F6EB2059D9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67A47-EFE7-4E1E-BF9D-2D3D53F84327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461243-2D68-4D53-8EB3-35D85CAA7E4B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E93FB-BCCE-4A43-9618-B4C0970A1F44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EA780AD6-6F6C-4DAB-84AE-3DD132B4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Frustrates others by: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40FC83C-2D85-44B2-A8EC-B538FE53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8" y="545334"/>
            <a:ext cx="10305139" cy="2449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being sociable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in the future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able to take criticism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too independent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too long to make decisions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41D62AA3-F486-4266-9E20-16EB0FFFFAD6}"/>
              </a:ext>
            </a:extLst>
          </p:cNvPr>
          <p:cNvSpPr txBox="1">
            <a:spLocks/>
          </p:cNvSpPr>
          <p:nvPr/>
        </p:nvSpPr>
        <p:spPr>
          <a:xfrm>
            <a:off x="838197" y="2994618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Are frustrated by: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4477BD6-4D9A-443E-8726-25945603FA60}"/>
              </a:ext>
            </a:extLst>
          </p:cNvPr>
          <p:cNvSpPr txBox="1">
            <a:spLocks/>
          </p:cNvSpPr>
          <p:nvPr/>
        </p:nvSpPr>
        <p:spPr>
          <a:xfrm>
            <a:off x="1048658" y="3539952"/>
            <a:ext cx="10305139" cy="2449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talk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Illogical arguments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functions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Incompetence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Rash decision making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4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Discussion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0" y="1431924"/>
            <a:ext cx="11292115" cy="4418013"/>
          </a:xfrm>
        </p:spPr>
        <p:txBody>
          <a:bodyPr anchor="ctr">
            <a:normAutofit/>
          </a:bodyPr>
          <a:lstStyle/>
          <a:p>
            <a:pPr marL="115887" indent="0" algn="ctr">
              <a:spcAft>
                <a:spcPts val="1200"/>
              </a:spcAft>
              <a:buNone/>
            </a:pPr>
            <a:r>
              <a:rPr lang="en-US" sz="5400" dirty="0"/>
              <a:t>How might you seek to resolve conflict in a healthy way with each of the other colors?</a:t>
            </a:r>
          </a:p>
        </p:txBody>
      </p:sp>
    </p:spTree>
    <p:extLst>
      <p:ext uri="{BB962C8B-B14F-4D97-AF65-F5344CB8AC3E}">
        <p14:creationId xmlns:p14="http://schemas.microsoft.com/office/powerpoint/2010/main" val="40899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9" y="1163291"/>
            <a:ext cx="10305139" cy="4323111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the process (because they often won’t)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 their emotions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 words carefully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“Sandwich” your criticism between affirmations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them to express themselves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 them that “no” is an option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leave them out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sincere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4ED0F870-6977-4636-A2C3-5B2C6AE3AC0B}"/>
              </a:ext>
            </a:extLst>
          </p:cNvPr>
          <p:cNvSpPr txBox="1">
            <a:spLocks/>
          </p:cNvSpPr>
          <p:nvPr/>
        </p:nvSpPr>
        <p:spPr>
          <a:xfrm>
            <a:off x="838198" y="275425"/>
            <a:ext cx="10515600" cy="796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Tips for resolving conflict with Blues:</a:t>
            </a:r>
          </a:p>
        </p:txBody>
      </p:sp>
    </p:spTree>
    <p:extLst>
      <p:ext uri="{BB962C8B-B14F-4D97-AF65-F5344CB8AC3E}">
        <p14:creationId xmlns:p14="http://schemas.microsoft.com/office/powerpoint/2010/main" val="17585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9B027-930F-4199-8683-39E8501CFE4B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6315FC-9797-41B4-815B-7EEA99D1CF02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97D738-2B44-4DDF-8D45-B346064D44F6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E60649-3B41-42BB-AB4B-A8D293A88494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D6E179-028C-4BBC-95D6-7D49F5FDE746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6">
            <a:extLst>
              <a:ext uri="{FF2B5EF4-FFF2-40B4-BE49-F238E27FC236}">
                <a16:creationId xmlns:a16="http://schemas.microsoft.com/office/drawing/2014/main" id="{7CDE5A04-91BD-4FA2-8859-2EBC6AFB8D67}"/>
              </a:ext>
            </a:extLst>
          </p:cNvPr>
          <p:cNvSpPr txBox="1">
            <a:spLocks/>
          </p:cNvSpPr>
          <p:nvPr/>
        </p:nvSpPr>
        <p:spPr>
          <a:xfrm>
            <a:off x="838198" y="275425"/>
            <a:ext cx="10515600" cy="796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Tips for resolving conflict with Golds: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3DAD30A1-5EDE-473E-9BAC-B07F2F9E833C}"/>
              </a:ext>
            </a:extLst>
          </p:cNvPr>
          <p:cNvSpPr txBox="1">
            <a:spLocks/>
          </p:cNvSpPr>
          <p:nvPr/>
        </p:nvSpPr>
        <p:spPr>
          <a:xfrm>
            <a:off x="1048659" y="1163291"/>
            <a:ext cx="10305139" cy="4323111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respectful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“hypothetical’s” and stick to facts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 their valuing of traditions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take criticism too personally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speak (don’t interrupt)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your own faults, as they will acknowledge theirs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reasons for “change”; don’t assume the change make sense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through with promises or commitments after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E1B515-E221-4E90-BB38-1975DACC6DF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31D250-2347-4ED2-A725-5AB3251C46FA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A0DF4-A703-4511-A751-FAEA40DE6E9C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B73000-3D74-4C9D-813A-660885CBE6A6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D5CE3-608A-4472-828B-98F9527F1D0B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6">
            <a:extLst>
              <a:ext uri="{FF2B5EF4-FFF2-40B4-BE49-F238E27FC236}">
                <a16:creationId xmlns:a16="http://schemas.microsoft.com/office/drawing/2014/main" id="{0E024B87-A573-4F61-AD00-9F245E54A6CE}"/>
              </a:ext>
            </a:extLst>
          </p:cNvPr>
          <p:cNvSpPr txBox="1">
            <a:spLocks/>
          </p:cNvSpPr>
          <p:nvPr/>
        </p:nvSpPr>
        <p:spPr>
          <a:xfrm>
            <a:off x="838198" y="275425"/>
            <a:ext cx="10515600" cy="796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Tips for resolving conflict with Oranges: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7D452D87-8703-4CDC-A58B-1841091D59C3}"/>
              </a:ext>
            </a:extLst>
          </p:cNvPr>
          <p:cNvSpPr txBox="1">
            <a:spLocks/>
          </p:cNvSpPr>
          <p:nvPr/>
        </p:nvSpPr>
        <p:spPr>
          <a:xfrm>
            <a:off x="1048659" y="1163291"/>
            <a:ext cx="10305139" cy="4323111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the tone (they will assume everything is fun/friendly unless you establish the level of seriousness)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options or flexibility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to the point quickly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Appreciate their positivity and energy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their attention to what is most important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also let them speak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them with tasks or specific action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KEY QUESTION: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1806766"/>
            <a:ext cx="11084312" cy="4453345"/>
          </a:xfrm>
        </p:spPr>
        <p:txBody>
          <a:bodyPr>
            <a:noAutofit/>
          </a:bodyPr>
          <a:lstStyle/>
          <a:p>
            <a:pPr marL="290513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HOW CAN KNOWING OUR PERSONALITY TYPE AND HOW IT INTERACTS WITH OTHERS MAKE US MORE LIKE THE CHURCH GOD DESIRES US TO BE?</a:t>
            </a:r>
          </a:p>
        </p:txBody>
      </p:sp>
    </p:spTree>
    <p:extLst>
      <p:ext uri="{BB962C8B-B14F-4D97-AF65-F5344CB8AC3E}">
        <p14:creationId xmlns:p14="http://schemas.microsoft.com/office/powerpoint/2010/main" val="4864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2EB056-DB6C-4A6F-85F1-F6396A531F4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41863E-89CB-4113-919B-A9F6EB2059D9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67A47-EFE7-4E1E-BF9D-2D3D53F84327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461243-2D68-4D53-8EB3-35D85CAA7E4B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E93FB-BCCE-4A43-9618-B4C0970A1F44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6">
            <a:extLst>
              <a:ext uri="{FF2B5EF4-FFF2-40B4-BE49-F238E27FC236}">
                <a16:creationId xmlns:a16="http://schemas.microsoft.com/office/drawing/2014/main" id="{5092C6CF-97CD-4050-9A3C-F2297C02EFF3}"/>
              </a:ext>
            </a:extLst>
          </p:cNvPr>
          <p:cNvSpPr txBox="1">
            <a:spLocks/>
          </p:cNvSpPr>
          <p:nvPr/>
        </p:nvSpPr>
        <p:spPr>
          <a:xfrm>
            <a:off x="838198" y="275425"/>
            <a:ext cx="10515600" cy="796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 Black" panose="020B0A04020102020204" pitchFamily="34" charset="0"/>
              </a:rPr>
              <a:t>Tips for resolving conflict with Greens: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D20470F-14BC-427B-9ADF-DF3E469BE9C7}"/>
              </a:ext>
            </a:extLst>
          </p:cNvPr>
          <p:cNvSpPr txBox="1">
            <a:spLocks/>
          </p:cNvSpPr>
          <p:nvPr/>
        </p:nvSpPr>
        <p:spPr>
          <a:xfrm>
            <a:off x="1048659" y="1163291"/>
            <a:ext cx="10305139" cy="4323111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to the point quickly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with facts ready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them the space to work out the conflict (because they often want to solve the problem too)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solve the problem as much as you can before seeking help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being sensitive or emotional outbursts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them time to process if needed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to understand; they will honor that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 to resolutions and agreements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www.truecolorsintl.com/hs-fs/hubfs/Valuing%20Differences_Creating%20Unity%20white%20background.png?width=6309&amp;name=Valuing%20Differences_Creating%20Unity%20white%20background.png">
            <a:extLst>
              <a:ext uri="{FF2B5EF4-FFF2-40B4-BE49-F238E27FC236}">
                <a16:creationId xmlns:a16="http://schemas.microsoft.com/office/drawing/2014/main" id="{E631E16C-B6D5-4ED0-894A-D86B438D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1504950"/>
            <a:ext cx="11215688" cy="35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www.truecolorsintl.com/hs-fs/hubfs/Valuing%20Differences_Creating%20Unity%20white%20background.png?width=6309&amp;name=Valuing%20Differences_Creating%20Unity%20white%20background.png">
            <a:extLst>
              <a:ext uri="{FF2B5EF4-FFF2-40B4-BE49-F238E27FC236}">
                <a16:creationId xmlns:a16="http://schemas.microsoft.com/office/drawing/2014/main" id="{E631E16C-B6D5-4ED0-894A-D86B438D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1504950"/>
            <a:ext cx="11215688" cy="35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Colors: What is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True colors is a metaphor, identifying each of the four primary personalities into 4 unique colors: </a:t>
            </a:r>
            <a:br>
              <a:rPr lang="en-US" sz="3600" dirty="0"/>
            </a:b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Each person is a unique blend of the four colors or styles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There are no “Bad” or “Good” colors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There are wide individual variations within each color spectrum</a:t>
            </a:r>
          </a:p>
        </p:txBody>
      </p:sp>
    </p:spTree>
    <p:extLst>
      <p:ext uri="{BB962C8B-B14F-4D97-AF65-F5344CB8AC3E}">
        <p14:creationId xmlns:p14="http://schemas.microsoft.com/office/powerpoint/2010/main" val="15190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 Shopping Quiz: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Which color?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8751B-395E-4EB7-82E2-EBE4671E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4" y="2197372"/>
            <a:ext cx="10919732" cy="3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 Shopping Quiz: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Which color?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94025-28CA-405C-8CFE-3DE3D3C5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20" y="2197372"/>
            <a:ext cx="10803560" cy="3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 Shopping Quiz: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Which color?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B4ECF-1123-4BE4-83E9-4F8EBAAD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1" y="2197372"/>
            <a:ext cx="10861338" cy="3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 Shopping Quiz: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Which color?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5BE5B-97D4-415E-81D6-0DDCCFB46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0"/>
          <a:stretch/>
        </p:blipFill>
        <p:spPr>
          <a:xfrm>
            <a:off x="606624" y="2291308"/>
            <a:ext cx="10978753" cy="30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4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Conflict Resolution: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Quote from Thomas Crum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5"/>
            <a:ext cx="11292115" cy="3732214"/>
          </a:xfrm>
        </p:spPr>
        <p:txBody>
          <a:bodyPr anchor="ctr">
            <a:normAutofit/>
          </a:bodyPr>
          <a:lstStyle/>
          <a:p>
            <a:pPr marL="115887" indent="0" algn="ctr">
              <a:spcAft>
                <a:spcPts val="1200"/>
              </a:spcAft>
              <a:buNone/>
            </a:pPr>
            <a:r>
              <a:rPr lang="en-US" sz="5400" dirty="0"/>
              <a:t>“The quality of our lives depends not on whether or not we have conflicts, but on how we respond to them.”</a:t>
            </a:r>
          </a:p>
        </p:txBody>
      </p:sp>
    </p:spTree>
    <p:extLst>
      <p:ext uri="{BB962C8B-B14F-4D97-AF65-F5344CB8AC3E}">
        <p14:creationId xmlns:p14="http://schemas.microsoft.com/office/powerpoint/2010/main" val="40738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15165</TotalTime>
  <Words>670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Mayeka Bold Demo</vt:lpstr>
      <vt:lpstr>Mayeka Demi Bold Demo</vt:lpstr>
      <vt:lpstr>Symbol</vt:lpstr>
      <vt:lpstr>Times New Roman</vt:lpstr>
      <vt:lpstr>Wingdings</vt:lpstr>
      <vt:lpstr>Office Theme</vt:lpstr>
      <vt:lpstr>PowerPoint Presentation</vt:lpstr>
      <vt:lpstr>KEY QUESTION:</vt:lpstr>
      <vt:lpstr>PowerPoint Presentation</vt:lpstr>
      <vt:lpstr>True Colors: What is it?</vt:lpstr>
      <vt:lpstr>True Colors Shopping Quiz: Which color?</vt:lpstr>
      <vt:lpstr>True Colors Shopping Quiz: Which color?</vt:lpstr>
      <vt:lpstr>True Colors Shopping Quiz: Which color?</vt:lpstr>
      <vt:lpstr>True Colors Shopping Quiz: Which color?</vt:lpstr>
      <vt:lpstr>Conflict Resolution: Quote from Thomas Crum</vt:lpstr>
      <vt:lpstr>Conflict Resolution: Quote from Marshall B. Rosenberg</vt:lpstr>
      <vt:lpstr>Compatibility</vt:lpstr>
      <vt:lpstr>Frustrates others by:</vt:lpstr>
      <vt:lpstr>Frustrates others by:</vt:lpstr>
      <vt:lpstr>Frustrates others by:</vt:lpstr>
      <vt:lpstr>Frustrates others by: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Potts</dc:creator>
  <cp:lastModifiedBy>Owner</cp:lastModifiedBy>
  <cp:revision>86</cp:revision>
  <dcterms:created xsi:type="dcterms:W3CDTF">2021-01-14T14:48:04Z</dcterms:created>
  <dcterms:modified xsi:type="dcterms:W3CDTF">2022-05-12T00:53:30Z</dcterms:modified>
</cp:coreProperties>
</file>